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8" r:id="rId3"/>
    <p:sldId id="256" r:id="rId4"/>
    <p:sldId id="259" r:id="rId5"/>
    <p:sldId id="260" r:id="rId6"/>
    <p:sldId id="261" r:id="rId7"/>
    <p:sldId id="262" r:id="rId8"/>
    <p:sldId id="265" r:id="rId9"/>
    <p:sldId id="263" r:id="rId10"/>
    <p:sldId id="266" r:id="rId11"/>
    <p:sldId id="267" r:id="rId12"/>
    <p:sldId id="264" r:id="rId13"/>
    <p:sldId id="269" r:id="rId14"/>
    <p:sldId id="271" r:id="rId15"/>
    <p:sldId id="270" r:id="rId16"/>
    <p:sldId id="272"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9" autoAdjust="0"/>
    <p:restoredTop sz="94671" autoAdjust="0"/>
  </p:normalViewPr>
  <p:slideViewPr>
    <p:cSldViewPr>
      <p:cViewPr varScale="1">
        <p:scale>
          <a:sx n="69" d="100"/>
          <a:sy n="69" d="100"/>
        </p:scale>
        <p:origin x="-141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E221F98-0F22-436C-B4ED-31BD19C9AD13}" type="datetimeFigureOut">
              <a:rPr lang="en-US" smtClean="0"/>
              <a:pPr/>
              <a:t>4/27/2019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13CE3A9-0342-440B-9C69-C21DE5B4807F}"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221F98-0F22-436C-B4ED-31BD19C9AD13}" type="datetimeFigureOut">
              <a:rPr lang="en-US" smtClean="0"/>
              <a:pPr/>
              <a:t>4/27/2019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13CE3A9-0342-440B-9C69-C21DE5B4807F}"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221F98-0F22-436C-B4ED-31BD19C9AD13}" type="datetimeFigureOut">
              <a:rPr lang="en-US" smtClean="0"/>
              <a:pPr/>
              <a:t>4/27/2019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13CE3A9-0342-440B-9C69-C21DE5B4807F}"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221F98-0F22-436C-B4ED-31BD19C9AD13}" type="datetimeFigureOut">
              <a:rPr lang="en-US" smtClean="0"/>
              <a:pPr/>
              <a:t>4/27/2019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13CE3A9-0342-440B-9C69-C21DE5B4807F}"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E221F98-0F22-436C-B4ED-31BD19C9AD13}" type="datetimeFigureOut">
              <a:rPr lang="en-US" smtClean="0"/>
              <a:pPr/>
              <a:t>4/27/2019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13CE3A9-0342-440B-9C69-C21DE5B4807F}"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E221F98-0F22-436C-B4ED-31BD19C9AD13}" type="datetimeFigureOut">
              <a:rPr lang="en-US" smtClean="0"/>
              <a:pPr/>
              <a:t>4/27/2019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13CE3A9-0342-440B-9C69-C21DE5B4807F}"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E221F98-0F22-436C-B4ED-31BD19C9AD13}" type="datetimeFigureOut">
              <a:rPr lang="en-US" smtClean="0"/>
              <a:pPr/>
              <a:t>4/27/2019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13CE3A9-0342-440B-9C69-C21DE5B4807F}"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E221F98-0F22-436C-B4ED-31BD19C9AD13}" type="datetimeFigureOut">
              <a:rPr lang="en-US" smtClean="0"/>
              <a:pPr/>
              <a:t>4/27/2019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13CE3A9-0342-440B-9C69-C21DE5B4807F}"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221F98-0F22-436C-B4ED-31BD19C9AD13}" type="datetimeFigureOut">
              <a:rPr lang="en-US" smtClean="0"/>
              <a:pPr/>
              <a:t>4/27/2019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13CE3A9-0342-440B-9C69-C21DE5B4807F}"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221F98-0F22-436C-B4ED-31BD19C9AD13}" type="datetimeFigureOut">
              <a:rPr lang="en-US" smtClean="0"/>
              <a:pPr/>
              <a:t>4/27/2019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13CE3A9-0342-440B-9C69-C21DE5B4807F}"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221F98-0F22-436C-B4ED-31BD19C9AD13}" type="datetimeFigureOut">
              <a:rPr lang="en-US" smtClean="0"/>
              <a:pPr/>
              <a:t>4/27/2019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13CE3A9-0342-440B-9C69-C21DE5B4807F}"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221F98-0F22-436C-B4ED-31BD19C9AD13}" type="datetimeFigureOut">
              <a:rPr lang="en-US" smtClean="0"/>
              <a:pPr/>
              <a:t>4/27/2019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3CE3A9-0342-440B-9C69-C21DE5B4807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62000" y="1600200"/>
            <a:ext cx="7620000" cy="1938992"/>
          </a:xfrm>
          <a:prstGeom prst="rect">
            <a:avLst/>
          </a:prstGeom>
          <a:noFill/>
        </p:spPr>
        <p:txBody>
          <a:bodyPr wrap="square">
            <a:spAutoFit/>
          </a:bodyPr>
          <a:lstStyle/>
          <a:p>
            <a:pPr algn="ctr">
              <a:defRPr/>
            </a:pPr>
            <a:r>
              <a:rPr lang="en-US"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ookman Old Style" pitchFamily="18" charset="0"/>
                <a:cs typeface="Aharoni" pitchFamily="2" charset="-79"/>
              </a:rPr>
              <a:t>EDUCATIONAL RESEARCH &amp;</a:t>
            </a:r>
          </a:p>
          <a:p>
            <a:pPr algn="ctr">
              <a:defRPr/>
            </a:pPr>
            <a:r>
              <a:rPr lang="en-US"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ookman Old Style" pitchFamily="18" charset="0"/>
                <a:cs typeface="Aharoni" pitchFamily="2" charset="-79"/>
              </a:rPr>
              <a:t>RESEARCH PROBLEM</a:t>
            </a:r>
            <a:endParaRPr lang="en-US"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ookman Old Style" pitchFamily="18" charset="0"/>
              <a:cs typeface="Aharoni" pitchFamily="2" charset="-79"/>
            </a:endParaRPr>
          </a:p>
        </p:txBody>
      </p:sp>
      <p:sp>
        <p:nvSpPr>
          <p:cNvPr id="2051" name="TextBox 5"/>
          <p:cNvSpPr txBox="1">
            <a:spLocks noChangeArrowheads="1"/>
          </p:cNvSpPr>
          <p:nvPr/>
        </p:nvSpPr>
        <p:spPr bwMode="auto">
          <a:xfrm>
            <a:off x="6096000" y="5486400"/>
            <a:ext cx="2286000" cy="369888"/>
          </a:xfrm>
          <a:prstGeom prst="rect">
            <a:avLst/>
          </a:prstGeom>
          <a:noFill/>
          <a:ln w="9525">
            <a:noFill/>
            <a:miter lim="800000"/>
            <a:headEnd/>
            <a:tailEnd/>
          </a:ln>
        </p:spPr>
        <p:txBody>
          <a:bodyPr>
            <a:spAutoFit/>
          </a:bodyPr>
          <a:lstStyle/>
          <a:p>
            <a:r>
              <a:rPr lang="en-US" b="1" dirty="0"/>
              <a:t>Lecture No: </a:t>
            </a:r>
            <a:r>
              <a:rPr lang="en-US" b="1" dirty="0" smtClean="0"/>
              <a:t>02</a:t>
            </a:r>
            <a:endParaRPr lang="en-US"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r>
              <a:rPr lang="en-US" sz="3600" b="1" u="sng" dirty="0" smtClean="0">
                <a:latin typeface="+mn-lt"/>
              </a:rPr>
              <a:t>Criteria for Problem Selection</a:t>
            </a:r>
            <a:endParaRPr lang="en-US" sz="3600" b="1" u="sng" dirty="0">
              <a:latin typeface="+mn-lt"/>
            </a:endParaRPr>
          </a:p>
        </p:txBody>
      </p:sp>
      <p:sp>
        <p:nvSpPr>
          <p:cNvPr id="3" name="Content Placeholder 2"/>
          <p:cNvSpPr>
            <a:spLocks noGrp="1"/>
          </p:cNvSpPr>
          <p:nvPr>
            <p:ph idx="1"/>
          </p:nvPr>
        </p:nvSpPr>
        <p:spPr>
          <a:xfrm>
            <a:off x="457200" y="1295400"/>
            <a:ext cx="8229600" cy="4830763"/>
          </a:xfrm>
        </p:spPr>
        <p:txBody>
          <a:bodyPr>
            <a:noAutofit/>
          </a:bodyPr>
          <a:lstStyle/>
          <a:p>
            <a:r>
              <a:rPr lang="en-US" sz="3600" dirty="0" smtClean="0"/>
              <a:t>Novelty and Avoidance of Unnecessary Duplication</a:t>
            </a:r>
          </a:p>
          <a:p>
            <a:r>
              <a:rPr lang="en-US" sz="3600" dirty="0" smtClean="0"/>
              <a:t>Importance for the field represented and implementation</a:t>
            </a:r>
          </a:p>
          <a:p>
            <a:r>
              <a:rPr lang="en-US" sz="3600" dirty="0" smtClean="0"/>
              <a:t>Interest, Intellectual Curiosity and Drive</a:t>
            </a:r>
          </a:p>
          <a:p>
            <a:r>
              <a:rPr lang="en-US" sz="3600" dirty="0" smtClean="0"/>
              <a:t>Training and personal Qualification</a:t>
            </a:r>
          </a:p>
          <a:p>
            <a:r>
              <a:rPr lang="en-US" sz="3600" dirty="0" smtClean="0"/>
              <a:t>Special Equipments and working condition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idx="1"/>
          </p:nvPr>
        </p:nvSpPr>
        <p:spPr>
          <a:xfrm>
            <a:off x="457200" y="762000"/>
            <a:ext cx="8229600" cy="5364163"/>
          </a:xfrm>
        </p:spPr>
        <p:txBody>
          <a:bodyPr/>
          <a:lstStyle/>
          <a:p>
            <a:r>
              <a:rPr lang="en-US" sz="3600" dirty="0" smtClean="0"/>
              <a:t>Approachability of sample</a:t>
            </a:r>
          </a:p>
          <a:p>
            <a:r>
              <a:rPr lang="en-US" sz="3600" dirty="0" smtClean="0"/>
              <a:t>Sponsorship and Administrative cooperation</a:t>
            </a:r>
          </a:p>
          <a:p>
            <a:r>
              <a:rPr lang="en-US" sz="3600" dirty="0" smtClean="0"/>
              <a:t>Hazards, Penalties and Handicaps</a:t>
            </a:r>
          </a:p>
          <a:p>
            <a:r>
              <a:rPr lang="en-US" sz="3600" dirty="0" smtClean="0"/>
              <a:t>Costs and Returns</a:t>
            </a:r>
          </a:p>
          <a:p>
            <a:r>
              <a:rPr lang="en-US" sz="3600" dirty="0" smtClean="0"/>
              <a:t>Time Factor</a:t>
            </a:r>
            <a:endParaRPr lang="en-US" sz="3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3200" b="1" u="sng" dirty="0" smtClean="0">
                <a:latin typeface="Bookman Old Style" pitchFamily="18" charset="0"/>
              </a:rPr>
              <a:t>SOURCES OF PROBLEM</a:t>
            </a:r>
            <a:endParaRPr lang="en-US" sz="3200" b="1" u="sng" dirty="0">
              <a:latin typeface="Bookman Old Style" pitchFamily="18" charset="0"/>
            </a:endParaRPr>
          </a:p>
        </p:txBody>
      </p:sp>
      <p:sp>
        <p:nvSpPr>
          <p:cNvPr id="3" name="Content Placeholder 2"/>
          <p:cNvSpPr>
            <a:spLocks noGrp="1"/>
          </p:cNvSpPr>
          <p:nvPr>
            <p:ph idx="1"/>
          </p:nvPr>
        </p:nvSpPr>
        <p:spPr>
          <a:xfrm>
            <a:off x="457200" y="1295400"/>
            <a:ext cx="8229600" cy="5105400"/>
          </a:xfrm>
        </p:spPr>
        <p:txBody>
          <a:bodyPr>
            <a:normAutofit fontScale="92500" lnSpcReduction="10000"/>
          </a:bodyPr>
          <a:lstStyle/>
          <a:p>
            <a:r>
              <a:rPr lang="en-US" sz="2800" b="1" dirty="0" smtClean="0"/>
              <a:t>Causal Observation. </a:t>
            </a:r>
            <a:r>
              <a:rPr lang="en-US" sz="2800" dirty="0" smtClean="0"/>
              <a:t>Observation of certain relationships routine way to doing work</a:t>
            </a:r>
          </a:p>
          <a:p>
            <a:endParaRPr lang="en-US" sz="1400" dirty="0" smtClean="0"/>
          </a:p>
          <a:p>
            <a:r>
              <a:rPr lang="en-US" sz="2800" b="1" dirty="0" smtClean="0"/>
              <a:t>Deduction form Theories. </a:t>
            </a:r>
            <a:r>
              <a:rPr lang="en-US" sz="2800" dirty="0" smtClean="0"/>
              <a:t>General principles whose applicability is unknown</a:t>
            </a:r>
          </a:p>
          <a:p>
            <a:endParaRPr lang="en-US" sz="1400" dirty="0" smtClean="0"/>
          </a:p>
          <a:p>
            <a:r>
              <a:rPr lang="en-US" sz="2800" b="1" dirty="0" smtClean="0"/>
              <a:t>Review of Related Literature</a:t>
            </a:r>
          </a:p>
          <a:p>
            <a:endParaRPr lang="en-US" sz="1300" b="1" dirty="0" smtClean="0"/>
          </a:p>
          <a:p>
            <a:r>
              <a:rPr lang="en-US" sz="2800" b="1" dirty="0" smtClean="0"/>
              <a:t>Current Social and Political Issues</a:t>
            </a:r>
          </a:p>
          <a:p>
            <a:endParaRPr lang="en-US" sz="1300" b="1" dirty="0" smtClean="0"/>
          </a:p>
          <a:p>
            <a:r>
              <a:rPr lang="en-US" sz="2800" b="1" dirty="0" smtClean="0"/>
              <a:t>Personal Experiences and Insight</a:t>
            </a:r>
          </a:p>
          <a:p>
            <a:endParaRPr lang="en-US" sz="1300" b="1" dirty="0" smtClean="0"/>
          </a:p>
          <a:p>
            <a:r>
              <a:rPr lang="en-US" sz="2800" b="1" dirty="0" smtClean="0"/>
              <a:t>Replication of Studies, Secondary Analysis and Meta Analysis</a:t>
            </a:r>
            <a:endParaRPr lang="en-US" sz="2800"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Aims of Educational Research</a:t>
            </a:r>
            <a:endParaRPr lang="en-US" dirty="0"/>
          </a:p>
        </p:txBody>
      </p:sp>
      <p:sp>
        <p:nvSpPr>
          <p:cNvPr id="3" name="Content Placeholder 2"/>
          <p:cNvSpPr>
            <a:spLocks noGrp="1"/>
          </p:cNvSpPr>
          <p:nvPr>
            <p:ph idx="1"/>
          </p:nvPr>
        </p:nvSpPr>
        <p:spPr>
          <a:xfrm>
            <a:off x="457200" y="1371600"/>
            <a:ext cx="8229600" cy="4754563"/>
          </a:xfrm>
        </p:spPr>
        <p:txBody>
          <a:bodyPr>
            <a:normAutofit fontScale="92500" lnSpcReduction="10000"/>
          </a:bodyPr>
          <a:lstStyle/>
          <a:p>
            <a:r>
              <a:rPr lang="en-US" dirty="0" smtClean="0"/>
              <a:t>To identify important variables, exploratory researches are undertaken.</a:t>
            </a:r>
          </a:p>
          <a:p>
            <a:r>
              <a:rPr lang="en-US" dirty="0" smtClean="0"/>
              <a:t>To identify causal factors and explain a phenomenon, explanatory researches are undertaken.</a:t>
            </a:r>
          </a:p>
          <a:p>
            <a:r>
              <a:rPr lang="en-US" dirty="0" smtClean="0"/>
              <a:t>To describe a relationship, a phenomenon, a situation, an effect, an event, etc., descriptive researches are undertaken.</a:t>
            </a:r>
          </a:p>
          <a:p>
            <a:r>
              <a:rPr lang="en-US" dirty="0" smtClean="0"/>
              <a:t>To forecast outcomes, </a:t>
            </a:r>
            <a:r>
              <a:rPr lang="en-US" dirty="0" err="1" smtClean="0"/>
              <a:t>behaviours</a:t>
            </a:r>
            <a:r>
              <a:rPr lang="en-US" dirty="0" smtClean="0"/>
              <a:t>, events, predictive researches are undertaken.</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3237"/>
            <a:ext cx="8229600" cy="5668963"/>
          </a:xfrm>
        </p:spPr>
        <p:txBody>
          <a:bodyPr>
            <a:normAutofit fontScale="92500" lnSpcReduction="10000"/>
          </a:bodyPr>
          <a:lstStyle/>
          <a:p>
            <a:pPr>
              <a:buNone/>
            </a:pPr>
            <a:r>
              <a:rPr lang="en-US" dirty="0" smtClean="0"/>
              <a:t>The aim of research studies can also be explicitly expressed as follows:</a:t>
            </a:r>
          </a:p>
          <a:p>
            <a:pPr>
              <a:buFont typeface="Wingdings" pitchFamily="2" charset="2"/>
              <a:buChar char="§"/>
            </a:pPr>
            <a:r>
              <a:rPr lang="en-US" i="1" dirty="0" smtClean="0"/>
              <a:t>Finding Truth:</a:t>
            </a:r>
            <a:r>
              <a:rPr lang="en-US" dirty="0" smtClean="0"/>
              <a:t> Research is a search for truth.</a:t>
            </a:r>
          </a:p>
          <a:p>
            <a:pPr>
              <a:buFont typeface="Wingdings" pitchFamily="2" charset="2"/>
              <a:buChar char="§"/>
            </a:pPr>
            <a:r>
              <a:rPr lang="en-US" i="1" dirty="0" smtClean="0"/>
              <a:t>Testing Hypothesis:</a:t>
            </a:r>
            <a:r>
              <a:rPr lang="en-US" dirty="0" smtClean="0"/>
              <a:t> Whenever research workers are confronted with any probable relations known as hypothesis, they test the hypothesis through scientific process.</a:t>
            </a:r>
          </a:p>
          <a:p>
            <a:pPr>
              <a:buFont typeface="Wingdings" pitchFamily="2" charset="2"/>
              <a:buChar char="§"/>
            </a:pPr>
            <a:r>
              <a:rPr lang="en-US" i="1" dirty="0" smtClean="0"/>
              <a:t>Establishing relationship:</a:t>
            </a:r>
            <a:r>
              <a:rPr lang="en-US" dirty="0" smtClean="0"/>
              <a:t> Many a time, researches are undertaken to study the relationship between some variables, for example, relationship between the socio-economic status of parents and the achievements of their off springs.</a:t>
            </a:r>
          </a:p>
          <a:p>
            <a:pPr>
              <a:buNone/>
            </a:pP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fontScale="92500" lnSpcReduction="10000"/>
          </a:bodyPr>
          <a:lstStyle/>
          <a:p>
            <a:pPr>
              <a:buFont typeface="Wingdings" pitchFamily="2" charset="2"/>
              <a:buChar char="§"/>
            </a:pPr>
            <a:r>
              <a:rPr lang="en-US" i="1" dirty="0" smtClean="0"/>
              <a:t>Arriving at generalization of theory building</a:t>
            </a:r>
            <a:r>
              <a:rPr lang="en-US" dirty="0" smtClean="0"/>
              <a:t>: on the basis of research findings, generalizations are arrived at or theories are built, like the theories of learning.</a:t>
            </a:r>
          </a:p>
          <a:p>
            <a:pPr>
              <a:buFont typeface="Wingdings" pitchFamily="2" charset="2"/>
              <a:buChar char="§"/>
            </a:pPr>
            <a:r>
              <a:rPr lang="en-US" i="1" dirty="0" smtClean="0"/>
              <a:t>Verification and testing of existing facts theories, generalization, etc. (improvement of knowledge): </a:t>
            </a:r>
            <a:r>
              <a:rPr lang="en-US" dirty="0" smtClean="0"/>
              <a:t>Research findings also help in verifying the existing theories of generalization arrived at by other researchers.</a:t>
            </a:r>
          </a:p>
          <a:p>
            <a:pPr>
              <a:buFont typeface="Wingdings" pitchFamily="2" charset="2"/>
              <a:buChar char="§"/>
            </a:pPr>
            <a:r>
              <a:rPr lang="en-US" i="1" dirty="0" smtClean="0"/>
              <a:t>Revision of existing theories: </a:t>
            </a:r>
            <a:r>
              <a:rPr lang="en-US" dirty="0" smtClean="0"/>
              <a:t>The existing theories undergo revision whenever contradictory evidences come to light.</a:t>
            </a:r>
            <a:endParaRPr lang="en-US" i="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fontScale="92500" lnSpcReduction="20000"/>
          </a:bodyPr>
          <a:lstStyle/>
          <a:p>
            <a:pPr>
              <a:buFont typeface="Wingdings" pitchFamily="2" charset="2"/>
              <a:buChar char="§"/>
            </a:pPr>
            <a:r>
              <a:rPr lang="en-US" i="1" dirty="0" smtClean="0"/>
              <a:t>Finding solutions to problems or questions:</a:t>
            </a:r>
            <a:r>
              <a:rPr lang="en-US" dirty="0" smtClean="0"/>
              <a:t> Research is also problem solving activity in a systematic way.</a:t>
            </a:r>
          </a:p>
          <a:p>
            <a:pPr>
              <a:buFont typeface="Wingdings" pitchFamily="2" charset="2"/>
              <a:buChar char="§"/>
            </a:pPr>
            <a:r>
              <a:rPr lang="en-US" i="1" dirty="0" smtClean="0"/>
              <a:t>Providing a scientific basis for planning, decision-making, policy formulation, policy revision: </a:t>
            </a:r>
            <a:r>
              <a:rPr lang="en-US" dirty="0" smtClean="0"/>
              <a:t>The database generated through research activity is helpful in decision-making and planning process.</a:t>
            </a:r>
          </a:p>
          <a:p>
            <a:pPr>
              <a:buFont typeface="Wingdings" pitchFamily="2" charset="2"/>
              <a:buChar char="§"/>
            </a:pPr>
            <a:r>
              <a:rPr lang="en-US" i="1" dirty="0" smtClean="0"/>
              <a:t>Predicting several characteristics such as </a:t>
            </a:r>
            <a:r>
              <a:rPr lang="en-US" i="1" dirty="0" err="1" smtClean="0"/>
              <a:t>behaviour</a:t>
            </a:r>
            <a:r>
              <a:rPr lang="en-US" i="1" dirty="0" smtClean="0"/>
              <a:t>, forecasting outcomes, events:</a:t>
            </a:r>
            <a:r>
              <a:rPr lang="en-US" dirty="0" smtClean="0"/>
              <a:t> It is possible to forecast or predict the outcomes or events on the basis of research, viz. population projections, number of teacher and schools needed in the next decade, etc.</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639762"/>
          </a:xfrm>
        </p:spPr>
        <p:txBody>
          <a:bodyPr>
            <a:normAutofit/>
          </a:bodyPr>
          <a:lstStyle/>
          <a:p>
            <a:r>
              <a:rPr lang="en-US" sz="3200" b="1" dirty="0" smtClean="0">
                <a:latin typeface="+mn-lt"/>
              </a:rPr>
              <a:t>TABLE OF CONTENT</a:t>
            </a:r>
            <a:endParaRPr lang="en-US" sz="3200" b="1" dirty="0">
              <a:latin typeface="+mn-lt"/>
            </a:endParaRPr>
          </a:p>
        </p:txBody>
      </p:sp>
      <p:sp>
        <p:nvSpPr>
          <p:cNvPr id="4" name="Content Placeholder 3"/>
          <p:cNvSpPr>
            <a:spLocks noGrp="1"/>
          </p:cNvSpPr>
          <p:nvPr>
            <p:ph idx="1"/>
          </p:nvPr>
        </p:nvSpPr>
        <p:spPr>
          <a:xfrm>
            <a:off x="457200" y="1295400"/>
            <a:ext cx="8229600" cy="4830763"/>
          </a:xfrm>
        </p:spPr>
        <p:txBody>
          <a:bodyPr>
            <a:normAutofit/>
          </a:bodyPr>
          <a:lstStyle/>
          <a:p>
            <a:pPr marL="514350" indent="-514350">
              <a:buFont typeface="+mj-lt"/>
              <a:buAutoNum type="arabicParenR"/>
            </a:pPr>
            <a:r>
              <a:rPr lang="en-US" dirty="0" smtClean="0"/>
              <a:t>Definitions</a:t>
            </a:r>
          </a:p>
          <a:p>
            <a:pPr marL="514350" indent="-514350">
              <a:buFont typeface="+mj-lt"/>
              <a:buAutoNum type="arabicParenR"/>
            </a:pPr>
            <a:r>
              <a:rPr lang="en-US" dirty="0" smtClean="0"/>
              <a:t>Importance of Educational Research</a:t>
            </a:r>
          </a:p>
          <a:p>
            <a:pPr marL="514350" indent="-514350">
              <a:buFont typeface="+mj-lt"/>
              <a:buAutoNum type="arabicParenR"/>
            </a:pPr>
            <a:r>
              <a:rPr lang="en-US" dirty="0" smtClean="0"/>
              <a:t>Research Problem</a:t>
            </a:r>
          </a:p>
          <a:p>
            <a:pPr marL="514350" indent="-514350">
              <a:buFont typeface="+mj-lt"/>
              <a:buAutoNum type="arabicParenR"/>
            </a:pPr>
            <a:r>
              <a:rPr lang="en-US" dirty="0" smtClean="0"/>
              <a:t>Types of Problem</a:t>
            </a:r>
          </a:p>
          <a:p>
            <a:pPr marL="514350" indent="-514350">
              <a:buFont typeface="+mj-lt"/>
              <a:buAutoNum type="arabicParenR"/>
            </a:pPr>
            <a:r>
              <a:rPr lang="en-US" dirty="0" smtClean="0"/>
              <a:t>Steps in Identification of Research Problem</a:t>
            </a:r>
          </a:p>
          <a:p>
            <a:pPr marL="514350" indent="-514350">
              <a:buFont typeface="+mj-lt"/>
              <a:buAutoNum type="arabicParenR"/>
            </a:pPr>
            <a:r>
              <a:rPr lang="en-US" dirty="0" smtClean="0"/>
              <a:t>Characteristics of Research Problem</a:t>
            </a:r>
          </a:p>
          <a:p>
            <a:pPr marL="514350" indent="-514350">
              <a:buFont typeface="+mj-lt"/>
              <a:buAutoNum type="arabicParenR"/>
            </a:pPr>
            <a:r>
              <a:rPr lang="en-US" dirty="0" smtClean="0"/>
              <a:t>Criteria for </a:t>
            </a:r>
            <a:r>
              <a:rPr lang="en-US" smtClean="0"/>
              <a:t>Problem Selection </a:t>
            </a:r>
          </a:p>
          <a:p>
            <a:pPr marL="514350" indent="-514350">
              <a:buFont typeface="+mj-lt"/>
              <a:buAutoNum type="arabicParenR"/>
            </a:pPr>
            <a:r>
              <a:rPr lang="en-US" smtClean="0"/>
              <a:t>Sources </a:t>
            </a:r>
            <a:r>
              <a:rPr lang="en-US" dirty="0" smtClean="0"/>
              <a:t>of Problem</a:t>
            </a:r>
          </a:p>
          <a:p>
            <a:pPr marL="514350" indent="-514350">
              <a:buFont typeface="+mj-lt"/>
              <a:buAutoNum type="arabicParenR"/>
            </a:pPr>
            <a:endParaRPr lang="en-US" dirty="0" smtClean="0"/>
          </a:p>
          <a:p>
            <a:pPr marL="514350" indent="-514350">
              <a:buFont typeface="+mj-lt"/>
              <a:buAutoNum type="arabicParenR"/>
            </a:pPr>
            <a:endParaRPr lang="en-US" dirty="0" smtClean="0"/>
          </a:p>
          <a:p>
            <a:pPr marL="514350" indent="-514350">
              <a:buFont typeface="+mj-lt"/>
              <a:buAutoNum type="arabicParenR"/>
            </a:pPr>
            <a:endParaRPr lang="en-US" dirty="0" smtClean="0"/>
          </a:p>
          <a:p>
            <a:pPr marL="514350" indent="-514350">
              <a:buFont typeface="+mj-lt"/>
              <a:buAutoNum type="arabicParenR"/>
            </a:pPr>
            <a:endParaRPr lang="en-US" dirty="0" smtClean="0"/>
          </a:p>
          <a:p>
            <a:pPr marL="514350" indent="-514350">
              <a:buFont typeface="+mj-lt"/>
              <a:buAutoNum type="arabicParenR"/>
            </a:pPr>
            <a:endParaRPr lang="en-US" dirty="0" smtClean="0"/>
          </a:p>
          <a:p>
            <a:pPr marL="514350" indent="-514350">
              <a:buFont typeface="+mj-lt"/>
              <a:buAutoNum type="arabicParenR"/>
            </a:pPr>
            <a:endParaRPr lang="en-US" dirty="0" smtClean="0"/>
          </a:p>
          <a:p>
            <a:pPr marL="514350" indent="-514350">
              <a:buFont typeface="+mj-lt"/>
              <a:buAutoNum type="arabicParenR"/>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274638"/>
            <a:ext cx="8229600" cy="792162"/>
          </a:xfrm>
        </p:spPr>
        <p:txBody>
          <a:bodyPr>
            <a:normAutofit/>
          </a:bodyPr>
          <a:lstStyle/>
          <a:p>
            <a:r>
              <a:rPr lang="en-US" sz="3600" b="1" u="sng" dirty="0" smtClean="0">
                <a:latin typeface="Bookman Old Style" pitchFamily="18" charset="0"/>
              </a:rPr>
              <a:t>DEFINITIONS</a:t>
            </a:r>
            <a:endParaRPr lang="en-US" sz="3600" b="1" u="sng" dirty="0">
              <a:latin typeface="Bookman Old Style" pitchFamily="18" charset="0"/>
            </a:endParaRPr>
          </a:p>
        </p:txBody>
      </p:sp>
      <p:sp>
        <p:nvSpPr>
          <p:cNvPr id="8" name="Content Placeholder 7"/>
          <p:cNvSpPr>
            <a:spLocks noGrp="1"/>
          </p:cNvSpPr>
          <p:nvPr>
            <p:ph idx="1"/>
          </p:nvPr>
        </p:nvSpPr>
        <p:spPr>
          <a:xfrm>
            <a:off x="457200" y="1371600"/>
            <a:ext cx="8229600" cy="4800600"/>
          </a:xfrm>
        </p:spPr>
        <p:txBody>
          <a:bodyPr>
            <a:normAutofit/>
          </a:bodyPr>
          <a:lstStyle/>
          <a:p>
            <a:pPr algn="just"/>
            <a:r>
              <a:rPr lang="en-US" sz="2800" dirty="0" smtClean="0"/>
              <a:t>The deeply organized and systematic implementation of scientific method to solve the educational problem is called educational research (Aggarwal, 1991)</a:t>
            </a:r>
          </a:p>
          <a:p>
            <a:pPr algn="just"/>
            <a:endParaRPr lang="en-US" sz="1400" dirty="0" smtClean="0"/>
          </a:p>
          <a:p>
            <a:pPr algn="just"/>
            <a:r>
              <a:rPr lang="en-US" sz="2800" dirty="0" smtClean="0"/>
              <a:t>Educational research is study and investigation in the field of education or bearing upon educational problem (Good, 2002)</a:t>
            </a:r>
          </a:p>
          <a:p>
            <a:pPr algn="just"/>
            <a:endParaRPr lang="en-US" sz="1400" dirty="0" smtClean="0"/>
          </a:p>
          <a:p>
            <a:pPr algn="just"/>
            <a:r>
              <a:rPr lang="en-US" sz="2800" dirty="0" smtClean="0"/>
              <a:t>Educational research is the way in which one acquire dependable and useful information about educative process (Donald, 1995)</a:t>
            </a:r>
            <a:endParaRPr lang="en-US" sz="28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3200" b="1" u="sng" dirty="0" smtClean="0">
                <a:latin typeface="Bookman Old Style" pitchFamily="18" charset="0"/>
              </a:rPr>
              <a:t>IMPORTANCE OF EDU. RESEARCH</a:t>
            </a:r>
            <a:endParaRPr lang="en-US" sz="3200" b="1" u="sng" dirty="0">
              <a:latin typeface="Bookman Old Style" pitchFamily="18" charset="0"/>
            </a:endParaRPr>
          </a:p>
        </p:txBody>
      </p:sp>
      <p:sp>
        <p:nvSpPr>
          <p:cNvPr id="3" name="Content Placeholder 2"/>
          <p:cNvSpPr>
            <a:spLocks noGrp="1"/>
          </p:cNvSpPr>
          <p:nvPr>
            <p:ph idx="1"/>
          </p:nvPr>
        </p:nvSpPr>
        <p:spPr>
          <a:xfrm>
            <a:off x="457200" y="1219200"/>
            <a:ext cx="8229600" cy="5105400"/>
          </a:xfrm>
        </p:spPr>
        <p:txBody>
          <a:bodyPr>
            <a:normAutofit fontScale="92500"/>
          </a:bodyPr>
          <a:lstStyle/>
          <a:p>
            <a:pPr marL="231775" indent="-231775" algn="just"/>
            <a:r>
              <a:rPr lang="en-US" altLang="ko-KR" sz="2800" b="1" dirty="0" smtClean="0">
                <a:ea typeface="굴림" charset="-127"/>
              </a:rPr>
              <a:t>Increase in population. </a:t>
            </a:r>
            <a:r>
              <a:rPr lang="en-US" altLang="ko-KR" sz="2800" dirty="0" smtClean="0">
                <a:ea typeface="굴림" charset="-127"/>
              </a:rPr>
              <a:t>The population of the world is increasing rapidly day by day and its needs are also expanding  accordingly. In the past the activities of man were very limit but now these have become greater according to their requirements. In this way man is facing a lot of problems in achieving his desires. So he needs research to find the solution of problems.</a:t>
            </a:r>
            <a:r>
              <a:rPr lang="en-US" altLang="ko-KR" sz="1300" dirty="0" smtClean="0">
                <a:ea typeface="굴림" charset="-127"/>
              </a:rPr>
              <a:t> </a:t>
            </a:r>
            <a:endParaRPr lang="en-US" altLang="ko-KR" sz="1700" dirty="0" smtClean="0">
              <a:ea typeface="굴림" charset="-127"/>
            </a:endParaRPr>
          </a:p>
          <a:p>
            <a:pPr marL="231775" indent="-231775" algn="just"/>
            <a:r>
              <a:rPr lang="en-US" altLang="ko-KR" sz="2800" b="1" dirty="0" smtClean="0">
                <a:ea typeface="굴림" charset="-127"/>
              </a:rPr>
              <a:t>Increase in New knowledge</a:t>
            </a:r>
            <a:r>
              <a:rPr lang="en-US" altLang="ko-KR" sz="2800" dirty="0" smtClean="0">
                <a:ea typeface="굴림" charset="-127"/>
              </a:rPr>
              <a:t>. Research is done to increase the knowledge and for the improvement of knowledge.</a:t>
            </a:r>
            <a:endParaRPr lang="en-US" altLang="ko-KR" sz="1500" b="1" dirty="0" smtClean="0">
              <a:ea typeface="굴림" charset="-127"/>
            </a:endParaRPr>
          </a:p>
          <a:p>
            <a:pPr marL="231775" indent="-231775" algn="just"/>
            <a:r>
              <a:rPr lang="en-US" altLang="ko-KR" sz="2800" b="1" dirty="0" smtClean="0">
                <a:ea typeface="굴림" charset="-127"/>
              </a:rPr>
              <a:t>Satisfaction of Human Confusion</a:t>
            </a:r>
            <a:r>
              <a:rPr lang="en-US" altLang="ko-KR" sz="2800" dirty="0" smtClean="0">
                <a:ea typeface="굴림" charset="-127"/>
              </a:rPr>
              <a:t>. Man researches for the satisfaction of his confusion. Many problems that confuse us we want to find their solutions.</a:t>
            </a:r>
          </a:p>
          <a:p>
            <a:pPr>
              <a:buNone/>
            </a:pP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6019800"/>
          </a:xfrm>
        </p:spPr>
        <p:txBody>
          <a:bodyPr>
            <a:noAutofit/>
          </a:bodyPr>
          <a:lstStyle/>
          <a:p>
            <a:pPr marL="231775" indent="-231775" algn="just"/>
            <a:r>
              <a:rPr lang="en-US" altLang="ko-KR" sz="2500" b="1" dirty="0" smtClean="0">
                <a:ea typeface="굴림" charset="-127"/>
              </a:rPr>
              <a:t>Selection of Correct Hypothesis. </a:t>
            </a:r>
          </a:p>
          <a:p>
            <a:pPr marL="231775" indent="-231775" algn="just"/>
            <a:r>
              <a:rPr lang="en-US" altLang="ko-KR" sz="2500" b="1" dirty="0" smtClean="0">
                <a:ea typeface="굴림" charset="-127"/>
              </a:rPr>
              <a:t>Raising of Intelligence.</a:t>
            </a:r>
          </a:p>
          <a:p>
            <a:pPr marL="231775" indent="-231775" algn="just"/>
            <a:r>
              <a:rPr lang="en-US" altLang="ko-KR" sz="2500" b="1" dirty="0" smtClean="0">
                <a:ea typeface="굴림" charset="-127"/>
              </a:rPr>
              <a:t>Provision in Teaching Methods.</a:t>
            </a:r>
          </a:p>
          <a:p>
            <a:pPr marL="231775" indent="-231775" algn="just"/>
            <a:r>
              <a:rPr lang="en-US" altLang="ko-KR" sz="2500" b="1" dirty="0" smtClean="0">
                <a:ea typeface="굴림" charset="-127"/>
              </a:rPr>
              <a:t>Economies efforts and increase efficiency</a:t>
            </a:r>
          </a:p>
          <a:p>
            <a:pPr marL="231775" indent="-231775" algn="just"/>
            <a:r>
              <a:rPr lang="en-US" altLang="ko-KR" sz="2500" b="1" dirty="0" smtClean="0">
                <a:ea typeface="굴림" charset="-127"/>
              </a:rPr>
              <a:t>Habit of Observation &amp; Experiment.</a:t>
            </a:r>
          </a:p>
          <a:p>
            <a:pPr marL="231775" indent="-231775" algn="just"/>
            <a:r>
              <a:rPr lang="en-US" altLang="ko-KR" sz="2500" b="1" dirty="0" smtClean="0">
                <a:ea typeface="굴림" charset="-127"/>
              </a:rPr>
              <a:t>Educational research economizes efforts and increases efficiency</a:t>
            </a:r>
          </a:p>
          <a:p>
            <a:pPr marL="231775" indent="-231775" algn="just"/>
            <a:r>
              <a:rPr lang="en-US" altLang="ko-KR" sz="2500" b="1" dirty="0" smtClean="0">
                <a:ea typeface="굴림" charset="-127"/>
              </a:rPr>
              <a:t>It brings confidence in teachers</a:t>
            </a:r>
          </a:p>
          <a:p>
            <a:pPr marL="231775" indent="-231775" algn="just"/>
            <a:r>
              <a:rPr lang="en-US" altLang="ko-KR" sz="2500" b="1" dirty="0" smtClean="0">
                <a:ea typeface="굴림" charset="-127"/>
              </a:rPr>
              <a:t>It leads to the adoption of new methods</a:t>
            </a:r>
          </a:p>
          <a:p>
            <a:pPr marL="231775" indent="-231775" algn="just"/>
            <a:r>
              <a:rPr lang="en-US" altLang="ko-KR" sz="2500" b="1" dirty="0" smtClean="0">
                <a:ea typeface="굴림" charset="-127"/>
              </a:rPr>
              <a:t>It brings sense of awareness</a:t>
            </a:r>
          </a:p>
          <a:p>
            <a:pPr marL="231775" indent="-231775" algn="just"/>
            <a:r>
              <a:rPr lang="en-US" altLang="ko-KR" sz="2500" b="1" dirty="0" smtClean="0">
                <a:ea typeface="굴림" charset="-127"/>
              </a:rPr>
              <a:t>It develops better understanding of teaching learning process</a:t>
            </a:r>
          </a:p>
          <a:p>
            <a:pPr marL="231775" indent="-231775" algn="just"/>
            <a:r>
              <a:rPr lang="en-US" altLang="ko-KR" sz="2500" b="1" dirty="0" smtClean="0">
                <a:ea typeface="굴림" charset="-127"/>
              </a:rPr>
              <a:t>It promote educational reforms</a:t>
            </a:r>
          </a:p>
          <a:p>
            <a:pPr marL="231775" indent="-231775" algn="just">
              <a:buNone/>
            </a:pPr>
            <a:r>
              <a:rPr lang="en-US" altLang="ko-KR" sz="2600" b="1" dirty="0" smtClean="0">
                <a:ea typeface="굴림" charset="-127"/>
              </a:rPr>
              <a:t>  </a:t>
            </a:r>
            <a:endParaRPr lang="en-US" sz="2600" b="1"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r>
              <a:rPr lang="en-US" sz="3600" b="1" u="sng" dirty="0" smtClean="0">
                <a:latin typeface="Bookman Old Style" pitchFamily="18" charset="0"/>
              </a:rPr>
              <a:t>Research Problem</a:t>
            </a:r>
            <a:endParaRPr lang="en-US" sz="3600" b="1" u="sng" dirty="0">
              <a:latin typeface="Bookman Old Style" pitchFamily="18" charset="0"/>
            </a:endParaRPr>
          </a:p>
        </p:txBody>
      </p:sp>
      <p:sp>
        <p:nvSpPr>
          <p:cNvPr id="3" name="Content Placeholder 2"/>
          <p:cNvSpPr>
            <a:spLocks noGrp="1"/>
          </p:cNvSpPr>
          <p:nvPr>
            <p:ph idx="1"/>
          </p:nvPr>
        </p:nvSpPr>
        <p:spPr>
          <a:xfrm>
            <a:off x="457200" y="1143000"/>
            <a:ext cx="8229600" cy="5105400"/>
          </a:xfrm>
        </p:spPr>
        <p:txBody>
          <a:bodyPr>
            <a:normAutofit/>
          </a:bodyPr>
          <a:lstStyle/>
          <a:p>
            <a:pPr algn="just"/>
            <a:r>
              <a:rPr lang="en-US" dirty="0" smtClean="0"/>
              <a:t>It is declarative or interrogative testable statement (Best, 2002)</a:t>
            </a:r>
          </a:p>
          <a:p>
            <a:pPr algn="just"/>
            <a:endParaRPr lang="en-US" sz="1400" dirty="0" smtClean="0"/>
          </a:p>
          <a:p>
            <a:pPr algn="just"/>
            <a:r>
              <a:rPr lang="en-US" dirty="0" smtClean="0"/>
              <a:t>A problem is especial kind of question that arises in that area in which knowledge is required (Charles, 1995)</a:t>
            </a:r>
          </a:p>
          <a:p>
            <a:pPr algn="just"/>
            <a:endParaRPr lang="en-US" sz="1400" dirty="0" smtClean="0"/>
          </a:p>
          <a:p>
            <a:pPr algn="just"/>
            <a:r>
              <a:rPr lang="en-US" dirty="0" smtClean="0"/>
              <a:t>A problem that some one would like to research is called research problem (Abelson, 1960)</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3200" b="1" u="sng" dirty="0" smtClean="0">
                <a:latin typeface="Bookman Old Style" pitchFamily="18" charset="0"/>
              </a:rPr>
              <a:t>TYPES OF PROBLEM</a:t>
            </a:r>
            <a:endParaRPr lang="en-US" sz="3200" b="1" u="sng" dirty="0">
              <a:latin typeface="Bookman Old Style" pitchFamily="18" charset="0"/>
            </a:endParaRPr>
          </a:p>
        </p:txBody>
      </p:sp>
      <p:sp>
        <p:nvSpPr>
          <p:cNvPr id="3" name="Content Placeholder 2"/>
          <p:cNvSpPr>
            <a:spLocks noGrp="1"/>
          </p:cNvSpPr>
          <p:nvPr>
            <p:ph idx="1"/>
          </p:nvPr>
        </p:nvSpPr>
        <p:spPr>
          <a:xfrm>
            <a:off x="457200" y="1524000"/>
            <a:ext cx="8229600" cy="4572000"/>
          </a:xfrm>
        </p:spPr>
        <p:txBody>
          <a:bodyPr/>
          <a:lstStyle/>
          <a:p>
            <a:r>
              <a:rPr lang="en-US" b="1" dirty="0" smtClean="0"/>
              <a:t>General Problem</a:t>
            </a:r>
            <a:r>
              <a:rPr lang="en-US" dirty="0" smtClean="0"/>
              <a:t>. </a:t>
            </a:r>
          </a:p>
          <a:p>
            <a:pPr algn="just">
              <a:buNone/>
            </a:pPr>
            <a:r>
              <a:rPr lang="en-US" dirty="0" smtClean="0"/>
              <a:t>	It is not original and some body knows its solution</a:t>
            </a:r>
          </a:p>
          <a:p>
            <a:pPr algn="just"/>
            <a:endParaRPr lang="en-US" dirty="0" smtClean="0"/>
          </a:p>
          <a:p>
            <a:pPr algn="just"/>
            <a:r>
              <a:rPr lang="en-US" b="1" dirty="0" smtClean="0"/>
              <a:t>Scientific / Research Problem</a:t>
            </a:r>
            <a:r>
              <a:rPr lang="en-US" dirty="0" smtClean="0"/>
              <a:t>. </a:t>
            </a:r>
          </a:p>
          <a:p>
            <a:pPr algn="just">
              <a:buNone/>
            </a:pPr>
            <a:r>
              <a:rPr lang="en-US" dirty="0" smtClean="0"/>
              <a:t>	It is original one and no body knows it solution</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2400" b="1" u="sng" dirty="0" smtClean="0">
                <a:latin typeface="+mn-lt"/>
              </a:rPr>
              <a:t>STEPS IN IDENTIFICATION OF RESEARCH PROBLEM</a:t>
            </a:r>
            <a:endParaRPr lang="en-US" sz="2400" b="1" u="sng" dirty="0">
              <a:latin typeface="+mn-lt"/>
            </a:endParaRPr>
          </a:p>
        </p:txBody>
      </p:sp>
      <p:sp>
        <p:nvSpPr>
          <p:cNvPr id="3" name="Content Placeholder 2"/>
          <p:cNvSpPr>
            <a:spLocks noGrp="1"/>
          </p:cNvSpPr>
          <p:nvPr>
            <p:ph idx="1"/>
          </p:nvPr>
        </p:nvSpPr>
        <p:spPr>
          <a:xfrm>
            <a:off x="457200" y="1143000"/>
            <a:ext cx="8229600" cy="5181600"/>
          </a:xfrm>
        </p:spPr>
        <p:txBody>
          <a:bodyPr/>
          <a:lstStyle/>
          <a:p>
            <a:r>
              <a:rPr lang="en-US" dirty="0" smtClean="0"/>
              <a:t>Determine the field of research in which researcher is keen to do research work</a:t>
            </a:r>
          </a:p>
          <a:p>
            <a:r>
              <a:rPr lang="en-US" dirty="0" smtClean="0"/>
              <a:t>Develop mastery on the area of specialization</a:t>
            </a:r>
          </a:p>
          <a:p>
            <a:r>
              <a:rPr lang="en-US" dirty="0" smtClean="0"/>
              <a:t>Review the researchers conducted in the area to know the recent trend and studies</a:t>
            </a:r>
          </a:p>
          <a:p>
            <a:r>
              <a:rPr lang="en-US" dirty="0" smtClean="0"/>
              <a:t>Consider the priority field of the study on the basis of review</a:t>
            </a:r>
          </a:p>
          <a:p>
            <a:r>
              <a:rPr lang="en-US" dirty="0" smtClean="0"/>
              <a:t>Pin point the specific aspects of the problem which is to be investigated</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sz="2800" b="1" u="sng" dirty="0" smtClean="0">
                <a:latin typeface="Bookman Old Style" pitchFamily="18" charset="0"/>
              </a:rPr>
              <a:t>CHARACTERISTIC OF RESEARCH PROBLEM</a:t>
            </a:r>
            <a:endParaRPr lang="en-US" sz="2800" b="1" u="sng" dirty="0">
              <a:latin typeface="Bookman Old Style" pitchFamily="18" charset="0"/>
            </a:endParaRPr>
          </a:p>
        </p:txBody>
      </p:sp>
      <p:sp>
        <p:nvSpPr>
          <p:cNvPr id="3" name="Content Placeholder 2"/>
          <p:cNvSpPr>
            <a:spLocks noGrp="1"/>
          </p:cNvSpPr>
          <p:nvPr>
            <p:ph idx="1"/>
          </p:nvPr>
        </p:nvSpPr>
        <p:spPr>
          <a:xfrm>
            <a:off x="457200" y="1143000"/>
            <a:ext cx="8229600" cy="5105400"/>
          </a:xfrm>
        </p:spPr>
        <p:txBody>
          <a:bodyPr>
            <a:normAutofit fontScale="92500" lnSpcReduction="20000"/>
          </a:bodyPr>
          <a:lstStyle/>
          <a:p>
            <a:pPr algn="just"/>
            <a:r>
              <a:rPr lang="en-US" dirty="0" smtClean="0"/>
              <a:t>Is the problem Researchable</a:t>
            </a:r>
          </a:p>
          <a:p>
            <a:pPr algn="just"/>
            <a:r>
              <a:rPr lang="en-US" dirty="0" smtClean="0"/>
              <a:t>Is the Problem new</a:t>
            </a:r>
          </a:p>
          <a:p>
            <a:pPr algn="just"/>
            <a:r>
              <a:rPr lang="en-US" dirty="0" smtClean="0"/>
              <a:t>Research problem should be feasible that can be investigated with available resources, should not be too broad or so limited both in terms of time and money.</a:t>
            </a:r>
          </a:p>
          <a:p>
            <a:pPr algn="just"/>
            <a:r>
              <a:rPr lang="en-US" dirty="0" smtClean="0"/>
              <a:t>Research problem should be clear </a:t>
            </a:r>
          </a:p>
          <a:p>
            <a:pPr algn="just"/>
            <a:r>
              <a:rPr lang="en-US" dirty="0" smtClean="0"/>
              <a:t>Problem should be significant, it should be worthy and value of investigation</a:t>
            </a:r>
          </a:p>
          <a:p>
            <a:pPr algn="just"/>
            <a:r>
              <a:rPr lang="en-US" dirty="0" smtClean="0"/>
              <a:t>Problem should be ethical “question of right or wrong” physical or psychological harm to human beings.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407</TotalTime>
  <Words>910</Words>
  <Application>Microsoft Office PowerPoint</Application>
  <PresentationFormat>On-screen Show (4:3)</PresentationFormat>
  <Paragraphs>102</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Slide 1</vt:lpstr>
      <vt:lpstr>TABLE OF CONTENT</vt:lpstr>
      <vt:lpstr>DEFINITIONS</vt:lpstr>
      <vt:lpstr>IMPORTANCE OF EDU. RESEARCH</vt:lpstr>
      <vt:lpstr>Slide 5</vt:lpstr>
      <vt:lpstr>Research Problem</vt:lpstr>
      <vt:lpstr>TYPES OF PROBLEM</vt:lpstr>
      <vt:lpstr>STEPS IN IDENTIFICATION OF RESEARCH PROBLEM</vt:lpstr>
      <vt:lpstr>CHARACTERISTIC OF RESEARCH PROBLEM</vt:lpstr>
      <vt:lpstr>Criteria for Problem Selection</vt:lpstr>
      <vt:lpstr>Slide 11</vt:lpstr>
      <vt:lpstr>SOURCES OF PROBLEM</vt:lpstr>
      <vt:lpstr>Aims of Educational Research</vt:lpstr>
      <vt:lpstr>Slide 14</vt:lpstr>
      <vt:lpstr>Slide 15</vt:lpstr>
      <vt:lpstr>Slide 16</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dc:creator>
  <cp:lastModifiedBy>IUBRYK</cp:lastModifiedBy>
  <cp:revision>81</cp:revision>
  <dcterms:created xsi:type="dcterms:W3CDTF">2003-04-28T15:59:31Z</dcterms:created>
  <dcterms:modified xsi:type="dcterms:W3CDTF">2019-04-27T05:04:45Z</dcterms:modified>
</cp:coreProperties>
</file>